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</p:sldIdLst>
  <p:sldSz cx="9906000" cy="6858000" type="A4"/>
  <p:notesSz cx="6742113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7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A0A99B-0C6A-4E83-8DD0-F4884F9FDA86}" v="3" dt="2025-11-16T14:32:18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02" d="100"/>
          <a:sy n="102" d="100"/>
        </p:scale>
        <p:origin x="164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sana@office" userId="df5e7306-b7f5-4af8-bcdc-8f0eee8a1707" providerId="ADAL" clId="{ED8CE056-3A9E-4354-8085-C835E7449FED}"/>
    <pc:docChg chg="modSld">
      <pc:chgData name="Ibsana@office" userId="df5e7306-b7f5-4af8-bcdc-8f0eee8a1707" providerId="ADAL" clId="{ED8CE056-3A9E-4354-8085-C835E7449FED}" dt="2025-11-16T14:32:43.622" v="15" actId="1076"/>
      <pc:docMkLst>
        <pc:docMk/>
      </pc:docMkLst>
      <pc:sldChg chg="addSp modSp mod">
        <pc:chgData name="Ibsana@office" userId="df5e7306-b7f5-4af8-bcdc-8f0eee8a1707" providerId="ADAL" clId="{ED8CE056-3A9E-4354-8085-C835E7449FED}" dt="2025-11-16T14:32:43.622" v="15" actId="1076"/>
        <pc:sldMkLst>
          <pc:docMk/>
          <pc:sldMk cId="3664224112" sldId="256"/>
        </pc:sldMkLst>
        <pc:picChg chg="add mod">
          <ac:chgData name="Ibsana@office" userId="df5e7306-b7f5-4af8-bcdc-8f0eee8a1707" providerId="ADAL" clId="{ED8CE056-3A9E-4354-8085-C835E7449FED}" dt="2025-11-16T14:31:52.393" v="6" actId="1076"/>
          <ac:picMkLst>
            <pc:docMk/>
            <pc:sldMk cId="3664224112" sldId="256"/>
            <ac:picMk id="13" creationId="{DB624C71-D2CB-3D05-BB32-1BB82571AD74}"/>
          </ac:picMkLst>
        </pc:picChg>
        <pc:picChg chg="add mod">
          <ac:chgData name="Ibsana@office" userId="df5e7306-b7f5-4af8-bcdc-8f0eee8a1707" providerId="ADAL" clId="{ED8CE056-3A9E-4354-8085-C835E7449FED}" dt="2025-11-16T14:32:06.999" v="8" actId="1076"/>
          <ac:picMkLst>
            <pc:docMk/>
            <pc:sldMk cId="3664224112" sldId="256"/>
            <ac:picMk id="14" creationId="{CEBCF6A9-4BC9-7AA3-EEA6-7192080F3807}"/>
          </ac:picMkLst>
        </pc:picChg>
        <pc:picChg chg="add mod">
          <ac:chgData name="Ibsana@office" userId="df5e7306-b7f5-4af8-bcdc-8f0eee8a1707" providerId="ADAL" clId="{ED8CE056-3A9E-4354-8085-C835E7449FED}" dt="2025-11-16T14:32:43.622" v="15" actId="1076"/>
          <ac:picMkLst>
            <pc:docMk/>
            <pc:sldMk cId="3664224112" sldId="256"/>
            <ac:picMk id="16" creationId="{83C8BBFE-B290-4971-6149-814AC49CAFE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499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261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1298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6945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7665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247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129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572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7361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5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5845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49950-DEC0-4140-AF8E-B8AA23A9938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39C29-7DC3-0544-BA21-950DEAD1F7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619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4BDEA3FC-DC99-40AA-37D5-0800D2CF7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199638"/>
              </p:ext>
            </p:extLst>
          </p:nvPr>
        </p:nvGraphicFramePr>
        <p:xfrm>
          <a:off x="313509" y="933928"/>
          <a:ext cx="927775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9504">
                  <a:extLst>
                    <a:ext uri="{9D8B030D-6E8A-4147-A177-3AD203B41FA5}">
                      <a16:colId xmlns:a16="http://schemas.microsoft.com/office/drawing/2014/main" val="3265723171"/>
                    </a:ext>
                  </a:extLst>
                </a:gridCol>
                <a:gridCol w="1344032">
                  <a:extLst>
                    <a:ext uri="{9D8B030D-6E8A-4147-A177-3AD203B41FA5}">
                      <a16:colId xmlns:a16="http://schemas.microsoft.com/office/drawing/2014/main" val="1798540477"/>
                    </a:ext>
                  </a:extLst>
                </a:gridCol>
                <a:gridCol w="2739257">
                  <a:extLst>
                    <a:ext uri="{9D8B030D-6E8A-4147-A177-3AD203B41FA5}">
                      <a16:colId xmlns:a16="http://schemas.microsoft.com/office/drawing/2014/main" val="3625568602"/>
                    </a:ext>
                  </a:extLst>
                </a:gridCol>
                <a:gridCol w="2572712">
                  <a:extLst>
                    <a:ext uri="{9D8B030D-6E8A-4147-A177-3AD203B41FA5}">
                      <a16:colId xmlns:a16="http://schemas.microsoft.com/office/drawing/2014/main" val="383135782"/>
                    </a:ext>
                  </a:extLst>
                </a:gridCol>
                <a:gridCol w="1262246">
                  <a:extLst>
                    <a:ext uri="{9D8B030D-6E8A-4147-A177-3AD203B41FA5}">
                      <a16:colId xmlns:a16="http://schemas.microsoft.com/office/drawing/2014/main" val="405544101"/>
                    </a:ext>
                  </a:extLst>
                </a:gridCol>
              </a:tblGrid>
              <a:tr h="201333"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WAS</a:t>
                      </a:r>
                    </a:p>
                  </a:txBody>
                  <a:tcPr anchor="ctr">
                    <a:solidFill>
                      <a:srgbClr val="757B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WANN</a:t>
                      </a:r>
                    </a:p>
                  </a:txBody>
                  <a:tcPr anchor="ctr">
                    <a:solidFill>
                      <a:srgbClr val="757B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WIE</a:t>
                      </a:r>
                    </a:p>
                  </a:txBody>
                  <a:tcPr anchor="ctr">
                    <a:solidFill>
                      <a:srgbClr val="757B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WOMIT</a:t>
                      </a:r>
                    </a:p>
                  </a:txBody>
                  <a:tcPr anchor="ctr">
                    <a:solidFill>
                      <a:srgbClr val="757B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WER</a:t>
                      </a:r>
                    </a:p>
                  </a:txBody>
                  <a:tcPr anchor="ctr">
                    <a:solidFill>
                      <a:srgbClr val="757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491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000" b="0" dirty="0">
                          <a:latin typeface="Domus" panose="00000500000000000000" pitchFamily="50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Händehygiene</a:t>
                      </a:r>
                    </a:p>
                  </a:txBody>
                  <a:tcPr>
                    <a:solidFill>
                      <a:srgbClr val="757B4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Vor Arbeitsaufnahme;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nach dem WC-Besuch;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bei Verschmutzung</a:t>
                      </a:r>
                    </a:p>
                    <a:p>
                      <a:endParaRPr lang="de-DE" sz="1000" dirty="0">
                        <a:latin typeface="Domus" panose="00000500000000000000" pitchFamily="50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rgbClr val="757B4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Auf die feuchte Hand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geben, 30 Sek.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aufschäumen, waschen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und gründlich abspülen</a:t>
                      </a:r>
                    </a:p>
                  </a:txBody>
                  <a:tcPr>
                    <a:solidFill>
                      <a:srgbClr val="757B4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i="0" dirty="0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Sure </a:t>
                      </a:r>
                      <a:r>
                        <a:rPr lang="de-DE" sz="1000" b="1" i="0" dirty="0" err="1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Antibac</a:t>
                      </a:r>
                      <a:r>
                        <a:rPr lang="de-DE" sz="1000" b="1" i="0" dirty="0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 </a:t>
                      </a:r>
                    </a:p>
                    <a:p>
                      <a:r>
                        <a:rPr lang="de-DE" sz="1000" b="1" i="0" dirty="0" err="1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Handwash</a:t>
                      </a:r>
                      <a:r>
                        <a:rPr lang="de-DE" sz="1000" b="1" i="0" dirty="0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 </a:t>
                      </a:r>
                      <a:r>
                        <a:rPr lang="de-DE" sz="1000" b="1" i="0" dirty="0" err="1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free</a:t>
                      </a:r>
                      <a:endParaRPr lang="de-DE" sz="1000" b="1" i="0" dirty="0">
                        <a:latin typeface="Domus" panose="00000500000000000000" pitchFamily="50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Dekontaminierende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Seifenlotion zur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Reinigung der Hände</a:t>
                      </a:r>
                    </a:p>
                  </a:txBody>
                  <a:tcPr>
                    <a:solidFill>
                      <a:srgbClr val="757B4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Alle Mitarbeiter</a:t>
                      </a:r>
                    </a:p>
                  </a:txBody>
                  <a:tcPr>
                    <a:solidFill>
                      <a:srgbClr val="757B4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732463"/>
                  </a:ext>
                </a:extLst>
              </a:tr>
              <a:tr h="873356">
                <a:tc>
                  <a:txBody>
                    <a:bodyPr/>
                    <a:lstStyle/>
                    <a:p>
                      <a:r>
                        <a:rPr lang="de-DE" sz="1000" b="0" dirty="0">
                          <a:latin typeface="Domus" panose="00000500000000000000" pitchFamily="50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Händedesinfektion</a:t>
                      </a:r>
                    </a:p>
                  </a:txBody>
                  <a:tcPr>
                    <a:solidFill>
                      <a:srgbClr val="757B4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Vor Betreten des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Hygienebereichs;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vor dem Umgang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mit Lebensmitteln</a:t>
                      </a:r>
                    </a:p>
                  </a:txBody>
                  <a:tcPr>
                    <a:solidFill>
                      <a:srgbClr val="757B4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Auf die trockene Haut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geben und mind. 30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Sek. verreiben –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nicht abspülen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s.u.</a:t>
                      </a:r>
                    </a:p>
                    <a:p>
                      <a:endParaRPr lang="de-DE" sz="1000" dirty="0">
                        <a:latin typeface="Domus" panose="00000500000000000000" pitchFamily="50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rgbClr val="757B4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i="0" dirty="0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Sure Instant </a:t>
                      </a:r>
                    </a:p>
                    <a:p>
                      <a:r>
                        <a:rPr lang="de-DE" sz="1000" b="1" i="0" dirty="0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Hand </a:t>
                      </a:r>
                      <a:r>
                        <a:rPr lang="de-DE" sz="1000" b="1" i="0" dirty="0" err="1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Sanitizer</a:t>
                      </a:r>
                      <a:r>
                        <a:rPr lang="de-DE" sz="1000" b="1" i="0" dirty="0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Gelförmiges Hände-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Desinfektionsmittel</a:t>
                      </a:r>
                    </a:p>
                    <a:p>
                      <a:endParaRPr lang="de-DE" sz="1000" dirty="0">
                        <a:latin typeface="Domus" panose="00000500000000000000" pitchFamily="50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endParaRPr lang="de-DE" sz="1000" dirty="0">
                        <a:latin typeface="Domus" panose="00000500000000000000" pitchFamily="50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rgbClr val="757B4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Alle Mitarbeiter</a:t>
                      </a:r>
                    </a:p>
                  </a:txBody>
                  <a:tcPr>
                    <a:solidFill>
                      <a:srgbClr val="757B4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498281"/>
                  </a:ext>
                </a:extLst>
              </a:tr>
              <a:tr h="875980">
                <a:tc>
                  <a:txBody>
                    <a:bodyPr/>
                    <a:lstStyle/>
                    <a:p>
                      <a:r>
                        <a:rPr lang="de-DE" sz="1000" b="0" dirty="0">
                          <a:latin typeface="Domus" panose="00000500000000000000" pitchFamily="50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Hautschutz</a:t>
                      </a:r>
                    </a:p>
                  </a:txBody>
                  <a:tcPr>
                    <a:solidFill>
                      <a:srgbClr val="757B4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Vor Beginn der Arbeit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und bei Bedarf</a:t>
                      </a:r>
                    </a:p>
                  </a:txBody>
                  <a:tcPr>
                    <a:solidFill>
                      <a:srgbClr val="757B4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Auf die trockene Haut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auftragen und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sorgfältig eincremen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s.u.</a:t>
                      </a:r>
                    </a:p>
                    <a:p>
                      <a:endParaRPr lang="de-DE" sz="1000" dirty="0">
                        <a:latin typeface="Domus" panose="00000500000000000000" pitchFamily="50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endParaRPr lang="de-DE" sz="1000" dirty="0">
                        <a:latin typeface="Domus" panose="00000500000000000000" pitchFamily="50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rgbClr val="757B4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i="0" dirty="0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Soft Care </a:t>
                      </a:r>
                      <a:r>
                        <a:rPr lang="de-DE" sz="1000" b="1" i="0" dirty="0" err="1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Aquagard</a:t>
                      </a:r>
                      <a:r>
                        <a:rPr lang="de-DE" sz="1000" b="1" i="0" dirty="0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Hautschutz-Creme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zum Schutz der Haut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vor wasserlöslichen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Arbeitsstoffen</a:t>
                      </a:r>
                    </a:p>
                  </a:txBody>
                  <a:tcPr>
                    <a:solidFill>
                      <a:srgbClr val="757B4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Alle Mitarbeiter</a:t>
                      </a:r>
                    </a:p>
                  </a:txBody>
                  <a:tcPr>
                    <a:solidFill>
                      <a:srgbClr val="757B4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978039"/>
                  </a:ext>
                </a:extLst>
              </a:tr>
              <a:tr h="956333">
                <a:tc>
                  <a:txBody>
                    <a:bodyPr/>
                    <a:lstStyle/>
                    <a:p>
                      <a:r>
                        <a:rPr lang="de-DE" sz="1000" b="0" dirty="0">
                          <a:latin typeface="Domus" panose="00000500000000000000" pitchFamily="50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Hautpflege</a:t>
                      </a:r>
                    </a:p>
                  </a:txBody>
                  <a:tcPr>
                    <a:solidFill>
                      <a:srgbClr val="757B4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Nach der Arbeit;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vor der Pause</a:t>
                      </a:r>
                    </a:p>
                  </a:txBody>
                  <a:tcPr>
                    <a:solidFill>
                      <a:srgbClr val="757B4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Auf die trockene Haut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auftragen und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sorgfältig eincremen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s.u.</a:t>
                      </a:r>
                    </a:p>
                    <a:p>
                      <a:endParaRPr lang="de-DE" sz="1000" dirty="0">
                        <a:latin typeface="Domus" panose="00000500000000000000" pitchFamily="50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endParaRPr lang="de-DE" sz="1000" dirty="0">
                        <a:latin typeface="Domus" panose="00000500000000000000" pitchFamily="50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rgbClr val="757B4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1" i="0" dirty="0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Soft Care </a:t>
                      </a:r>
                      <a:r>
                        <a:rPr lang="de-DE" sz="1000" b="1" i="0" dirty="0" err="1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Dermasoft</a:t>
                      </a:r>
                      <a:r>
                        <a:rPr lang="de-DE" sz="1000" b="1" i="0" dirty="0">
                          <a:latin typeface="Domus" panose="00000500000000000000" pitchFamily="50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Hautpflege-Creme </a:t>
                      </a:r>
                    </a:p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für die Pflege der Haut</a:t>
                      </a:r>
                    </a:p>
                  </a:txBody>
                  <a:tcPr>
                    <a:solidFill>
                      <a:srgbClr val="757B4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Domus" panose="00000500000000000000" pitchFamily="50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Alle Mitarbeiter</a:t>
                      </a:r>
                    </a:p>
                  </a:txBody>
                  <a:tcPr>
                    <a:solidFill>
                      <a:srgbClr val="757B4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0149"/>
                  </a:ext>
                </a:extLst>
              </a:tr>
            </a:tbl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6C228E7E-0F9B-7D5A-6506-23A734659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6" t="74660" r="15092" b="16940"/>
          <a:stretch>
            <a:fillRect/>
          </a:stretch>
        </p:blipFill>
        <p:spPr bwMode="auto">
          <a:xfrm>
            <a:off x="298141" y="5464502"/>
            <a:ext cx="8083660" cy="74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CD1256D-2103-535C-7A70-8E04E70EC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749" y="1224524"/>
            <a:ext cx="1116123" cy="77657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6269E2D3-BB17-3E3F-E4DE-1C93B02D3502}"/>
              </a:ext>
            </a:extLst>
          </p:cNvPr>
          <p:cNvSpPr/>
          <p:nvPr/>
        </p:nvSpPr>
        <p:spPr>
          <a:xfrm>
            <a:off x="4600748" y="2066508"/>
            <a:ext cx="1106149" cy="909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3401D8F-5A2B-D2A0-6087-1BBD23D5139A}"/>
              </a:ext>
            </a:extLst>
          </p:cNvPr>
          <p:cNvSpPr/>
          <p:nvPr/>
        </p:nvSpPr>
        <p:spPr>
          <a:xfrm>
            <a:off x="4605736" y="3091755"/>
            <a:ext cx="1095589" cy="909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6022C36-47F5-1C00-4A07-63CB99C3E57C}"/>
              </a:ext>
            </a:extLst>
          </p:cNvPr>
          <p:cNvSpPr/>
          <p:nvPr/>
        </p:nvSpPr>
        <p:spPr>
          <a:xfrm>
            <a:off x="4590188" y="4101109"/>
            <a:ext cx="1095589" cy="909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9AFDEF1-2066-9E72-E410-853C584C5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221" y="2150302"/>
            <a:ext cx="836892" cy="76616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9288EF1-595A-38C0-4A50-06B4275BA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491" y="3172615"/>
            <a:ext cx="915008" cy="73739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44B26C6-447B-9F02-2285-86DB364D6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105" y="4187152"/>
            <a:ext cx="915008" cy="737390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AC489477-E19D-E55D-CD34-3EB3A5B9F392}"/>
              </a:ext>
            </a:extLst>
          </p:cNvPr>
          <p:cNvSpPr txBox="1"/>
          <p:nvPr/>
        </p:nvSpPr>
        <p:spPr>
          <a:xfrm>
            <a:off x="244104" y="193189"/>
            <a:ext cx="9089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Domus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HAUTSCHUTZ- UND HÄNDEHYGIENEPLAN	gem. TRGS 401</a:t>
            </a:r>
          </a:p>
        </p:txBody>
      </p:sp>
      <p:sp>
        <p:nvSpPr>
          <p:cNvPr id="19" name="Pfeil nach rechts 18">
            <a:extLst>
              <a:ext uri="{FF2B5EF4-FFF2-40B4-BE49-F238E27FC236}">
                <a16:creationId xmlns:a16="http://schemas.microsoft.com/office/drawing/2014/main" id="{14578CFB-F352-87E9-CECB-B759600F1DC6}"/>
              </a:ext>
            </a:extLst>
          </p:cNvPr>
          <p:cNvSpPr/>
          <p:nvPr/>
        </p:nvSpPr>
        <p:spPr>
          <a:xfrm>
            <a:off x="1415802" y="5754528"/>
            <a:ext cx="300446" cy="248194"/>
          </a:xfrm>
          <a:prstGeom prst="rightArrow">
            <a:avLst/>
          </a:prstGeom>
          <a:solidFill>
            <a:srgbClr val="757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Pfeil nach rechts 19">
            <a:extLst>
              <a:ext uri="{FF2B5EF4-FFF2-40B4-BE49-F238E27FC236}">
                <a16:creationId xmlns:a16="http://schemas.microsoft.com/office/drawing/2014/main" id="{CB45C88E-22FD-3264-CBD6-B404ACE235DB}"/>
              </a:ext>
            </a:extLst>
          </p:cNvPr>
          <p:cNvSpPr/>
          <p:nvPr/>
        </p:nvSpPr>
        <p:spPr>
          <a:xfrm>
            <a:off x="2807783" y="5755363"/>
            <a:ext cx="300446" cy="248194"/>
          </a:xfrm>
          <a:prstGeom prst="rightArrow">
            <a:avLst/>
          </a:prstGeom>
          <a:solidFill>
            <a:srgbClr val="757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rechts 20">
            <a:extLst>
              <a:ext uri="{FF2B5EF4-FFF2-40B4-BE49-F238E27FC236}">
                <a16:creationId xmlns:a16="http://schemas.microsoft.com/office/drawing/2014/main" id="{B600B7F1-4DCC-1F58-39F8-9866E27514B7}"/>
              </a:ext>
            </a:extLst>
          </p:cNvPr>
          <p:cNvSpPr/>
          <p:nvPr/>
        </p:nvSpPr>
        <p:spPr>
          <a:xfrm>
            <a:off x="4189748" y="5750257"/>
            <a:ext cx="300446" cy="248194"/>
          </a:xfrm>
          <a:prstGeom prst="rightArrow">
            <a:avLst/>
          </a:prstGeom>
          <a:solidFill>
            <a:srgbClr val="757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Pfeil nach rechts 21">
            <a:extLst>
              <a:ext uri="{FF2B5EF4-FFF2-40B4-BE49-F238E27FC236}">
                <a16:creationId xmlns:a16="http://schemas.microsoft.com/office/drawing/2014/main" id="{1F706814-6151-5419-3B3C-7DE3E3AA5238}"/>
              </a:ext>
            </a:extLst>
          </p:cNvPr>
          <p:cNvSpPr/>
          <p:nvPr/>
        </p:nvSpPr>
        <p:spPr>
          <a:xfrm>
            <a:off x="5607113" y="5773309"/>
            <a:ext cx="300446" cy="248194"/>
          </a:xfrm>
          <a:prstGeom prst="rightArrow">
            <a:avLst/>
          </a:prstGeom>
          <a:solidFill>
            <a:srgbClr val="757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Pfeil nach rechts 22">
            <a:extLst>
              <a:ext uri="{FF2B5EF4-FFF2-40B4-BE49-F238E27FC236}">
                <a16:creationId xmlns:a16="http://schemas.microsoft.com/office/drawing/2014/main" id="{EBDD9109-664B-E64E-5273-B5F92929DD7F}"/>
              </a:ext>
            </a:extLst>
          </p:cNvPr>
          <p:cNvSpPr/>
          <p:nvPr/>
        </p:nvSpPr>
        <p:spPr>
          <a:xfrm>
            <a:off x="6980679" y="5750257"/>
            <a:ext cx="300446" cy="248194"/>
          </a:xfrm>
          <a:prstGeom prst="rightArrow">
            <a:avLst/>
          </a:prstGeom>
          <a:solidFill>
            <a:srgbClr val="757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5555E5C4-442B-C99E-EBB6-92BB09814CD6}"/>
              </a:ext>
            </a:extLst>
          </p:cNvPr>
          <p:cNvSpPr txBox="1"/>
          <p:nvPr/>
        </p:nvSpPr>
        <p:spPr>
          <a:xfrm>
            <a:off x="244104" y="510380"/>
            <a:ext cx="9089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Domus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Arbeitsbereich: Lebensmittelgewerbliche Tätigkeiten in der Küche und Ausgabe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867CFF4B-3476-0E31-8630-787C31BE19E4}"/>
              </a:ext>
            </a:extLst>
          </p:cNvPr>
          <p:cNvSpPr txBox="1"/>
          <p:nvPr/>
        </p:nvSpPr>
        <p:spPr>
          <a:xfrm>
            <a:off x="244104" y="6458588"/>
            <a:ext cx="9089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Datum: 05.01.2023		Ansprechpartner: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B691AB1-5EDB-23E1-FDAC-FC76183476F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04" t="3868" r="3680" b="4828"/>
          <a:stretch/>
        </p:blipFill>
        <p:spPr>
          <a:xfrm>
            <a:off x="7455568" y="1203049"/>
            <a:ext cx="819530" cy="819530"/>
          </a:xfrm>
          <a:prstGeom prst="rect">
            <a:avLst/>
          </a:prstGeom>
        </p:spPr>
      </p:pic>
      <p:pic>
        <p:nvPicPr>
          <p:cNvPr id="24" name="Grafik 23" descr="SURE Instant Hand Sanitizer Händedesinfektion 1,3 Liter - Kartusche">
            <a:extLst>
              <a:ext uri="{FF2B5EF4-FFF2-40B4-BE49-F238E27FC236}">
                <a16:creationId xmlns:a16="http://schemas.microsoft.com/office/drawing/2014/main" id="{5D2C5EE2-92A2-9211-BC84-5087A8BEE9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2" t="8295" r="6713" b="7629"/>
          <a:stretch/>
        </p:blipFill>
        <p:spPr bwMode="auto">
          <a:xfrm>
            <a:off x="7455568" y="2101577"/>
            <a:ext cx="819530" cy="81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Grafik 24" descr="Soft Care Hautschutzcreme Aquagard H72 1,3 Liter IntelliCare Kartusche 100986664_1">
            <a:extLst>
              <a:ext uri="{FF2B5EF4-FFF2-40B4-BE49-F238E27FC236}">
                <a16:creationId xmlns:a16="http://schemas.microsoft.com/office/drawing/2014/main" id="{77EC5763-ED53-6A97-631B-236E894757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0" t="1563" r="180" b="2437"/>
          <a:stretch/>
        </p:blipFill>
        <p:spPr bwMode="auto">
          <a:xfrm>
            <a:off x="7455568" y="3114878"/>
            <a:ext cx="819530" cy="81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Grafik 27" descr="Soft Care Dermasoft H9 Hautpflegecreme 1,3 Liter IntelliCare Kartusche 100938654_1">
            <a:extLst>
              <a:ext uri="{FF2B5EF4-FFF2-40B4-BE49-F238E27FC236}">
                <a16:creationId xmlns:a16="http://schemas.microsoft.com/office/drawing/2014/main" id="{0F77A92B-EABE-4BE2-BE60-52AA832C2A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" t="1418" r="-417" b="4398"/>
          <a:stretch/>
        </p:blipFill>
        <p:spPr bwMode="auto">
          <a:xfrm>
            <a:off x="7455568" y="4128179"/>
            <a:ext cx="819530" cy="81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 descr="Ein Bild, das Logo, Grafiken, Symbol, Clipart enthält.&#10;&#10;KI-generierte Inhalte können fehlerhaft sein.">
            <a:extLst>
              <a:ext uri="{FF2B5EF4-FFF2-40B4-BE49-F238E27FC236}">
                <a16:creationId xmlns:a16="http://schemas.microsoft.com/office/drawing/2014/main" id="{DB624C71-D2CB-3D05-BB32-1BB82571AD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056" y="3346515"/>
            <a:ext cx="563490" cy="563490"/>
          </a:xfrm>
          <a:prstGeom prst="rect">
            <a:avLst/>
          </a:prstGeom>
        </p:spPr>
      </p:pic>
      <p:pic>
        <p:nvPicPr>
          <p:cNvPr id="14" name="Grafik 13" descr="Ein Bild, das Logo, Grafiken, Symbol, Clipart enthält.&#10;&#10;KI-generierte Inhalte können fehlerhaft sein.">
            <a:extLst>
              <a:ext uri="{FF2B5EF4-FFF2-40B4-BE49-F238E27FC236}">
                <a16:creationId xmlns:a16="http://schemas.microsoft.com/office/drawing/2014/main" id="{CEBCF6A9-4BC9-7AA3-EEA6-7192080F38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960" y="4411380"/>
            <a:ext cx="563490" cy="563490"/>
          </a:xfrm>
          <a:prstGeom prst="rect">
            <a:avLst/>
          </a:prstGeom>
        </p:spPr>
      </p:pic>
      <p:pic>
        <p:nvPicPr>
          <p:cNvPr id="16" name="Grafik 15" descr="Ein Bild, das Symbol, Kreis, Grafiken, Logo enthält.&#10;&#10;KI-generierte Inhalte können fehlerhaft sein.">
            <a:extLst>
              <a:ext uri="{FF2B5EF4-FFF2-40B4-BE49-F238E27FC236}">
                <a16:creationId xmlns:a16="http://schemas.microsoft.com/office/drawing/2014/main" id="{83C8BBFE-B290-4971-6149-814AC49CAF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640" y="2367251"/>
            <a:ext cx="563490" cy="56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b2b1ec0-e8b5-4731-a889-b784394caf9b" xsi:nil="true"/>
    <lcf76f155ced4ddcb4097134ff3c332f xmlns="1ffed4fc-f6c8-4c0b-9c58-13cc615f5a1d">
      <Terms xmlns="http://schemas.microsoft.com/office/infopath/2007/PartnerControls"/>
    </lcf76f155ced4ddcb4097134ff3c332f>
    <Status xmlns="1ffed4fc-f6c8-4c0b-9c58-13cc615f5a1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B62343891C904986CCE1C8C53EF7D7" ma:contentTypeVersion="15" ma:contentTypeDescription="Ein neues Dokument erstellen." ma:contentTypeScope="" ma:versionID="312f6deb6df4d860432d368467a5b1fa">
  <xsd:schema xmlns:xsd="http://www.w3.org/2001/XMLSchema" xmlns:xs="http://www.w3.org/2001/XMLSchema" xmlns:p="http://schemas.microsoft.com/office/2006/metadata/properties" xmlns:ns2="1ffed4fc-f6c8-4c0b-9c58-13cc615f5a1d" xmlns:ns3="db2b1ec0-e8b5-4731-a889-b784394caf9b" targetNamespace="http://schemas.microsoft.com/office/2006/metadata/properties" ma:root="true" ma:fieldsID="f7c43f1c07a32ac91d4b69083ba34ede" ns2:_="" ns3:_="">
    <xsd:import namespace="1ffed4fc-f6c8-4c0b-9c58-13cc615f5a1d"/>
    <xsd:import namespace="db2b1ec0-e8b5-4731-a889-b784394caf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fed4fc-f6c8-4c0b-9c58-13cc615f5a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98b0c895-bf43-44ea-a4ce-4511040e63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Status" ma:index="21" nillable="true" ma:displayName="Status" ma:format="Dropdown" ma:internalName="Status">
      <xsd:simpleType>
        <xsd:restriction base="dms:Choice">
          <xsd:enumeration value="aktives Betreungsjahr"/>
          <xsd:enumeration value="passives Betreungsjahr"/>
          <xsd:enumeration value="gekündig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2b1ec0-e8b5-4731-a889-b784394caf9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a28391e-b0a2-4fcb-9d2c-002be900027a}" ma:internalName="TaxCatchAll" ma:showField="CatchAllData" ma:web="db2b1ec0-e8b5-4731-a889-b784394caf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893027-0099-42D1-9516-71D9CF14033D}">
  <ds:schemaRefs>
    <ds:schemaRef ds:uri="http://schemas.microsoft.com/office/2006/metadata/properties"/>
    <ds:schemaRef ds:uri="http://schemas.microsoft.com/office/infopath/2007/PartnerControls"/>
    <ds:schemaRef ds:uri="b4707832-7f1e-42b0-8636-fcab61283180"/>
    <ds:schemaRef ds:uri="911cb2cc-68bd-4537-a22b-6de044152318"/>
    <ds:schemaRef ds:uri="db2b1ec0-e8b5-4731-a889-b784394caf9b"/>
    <ds:schemaRef ds:uri="45f95597-d83c-4959-b0e3-eb4dc40fb6ec"/>
    <ds:schemaRef ds:uri="1ffed4fc-f6c8-4c0b-9c58-13cc615f5a1d"/>
  </ds:schemaRefs>
</ds:datastoreItem>
</file>

<file path=customXml/itemProps2.xml><?xml version="1.0" encoding="utf-8"?>
<ds:datastoreItem xmlns:ds="http://schemas.openxmlformats.org/officeDocument/2006/customXml" ds:itemID="{1BE17F08-E7B7-473F-8B80-3C3754E4F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1D4634-B045-4D63-A137-3D14CBB92C44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169</Words>
  <Application>Microsoft Office PowerPoint</Application>
  <PresentationFormat>A4-Papier (210 x 297 mm)</PresentationFormat>
  <Paragraphs>61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Domus</vt:lpstr>
      <vt:lpstr>Open Sans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 Wieduwilt | Widynski-Roick</dc:creator>
  <cp:lastModifiedBy>Ibsana@office</cp:lastModifiedBy>
  <cp:revision>5</cp:revision>
  <cp:lastPrinted>2023-12-12T12:32:04Z</cp:lastPrinted>
  <dcterms:created xsi:type="dcterms:W3CDTF">2023-11-20T12:11:29Z</dcterms:created>
  <dcterms:modified xsi:type="dcterms:W3CDTF">2025-11-16T14:32:54Z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0x01010070B62343891C904986CCE1C8C53EF7D7</vt:lpwstr>
  </property>
  <property fmtid="{D5CDD505-2E9C-101B-9397-08002B2CF9AE}" pid="3" name="MediaServiceImageTags">
    <vt:lpwstr/>
  </property>
</Properties>
</file>